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2" r:id="rId3"/>
    <p:sldId id="294" r:id="rId4"/>
    <p:sldId id="297" r:id="rId5"/>
    <p:sldId id="277" r:id="rId6"/>
    <p:sldId id="258" r:id="rId7"/>
    <p:sldId id="275" r:id="rId8"/>
    <p:sldId id="262" r:id="rId9"/>
    <p:sldId id="263" r:id="rId10"/>
    <p:sldId id="264" r:id="rId11"/>
    <p:sldId id="296" r:id="rId12"/>
    <p:sldId id="298" r:id="rId13"/>
    <p:sldId id="281" r:id="rId14"/>
    <p:sldId id="282" r:id="rId15"/>
    <p:sldId id="28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nsby, Klaus" initials="KH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51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10:34:14.172" idx="1">
    <p:pos x="4975" y="1544"/>
    <p:text>see comments in the slide comments field below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10:34:14.172" idx="6">
    <p:pos x="4975" y="1544"/>
    <p:text>see comments in the slide comments field below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BF1FF-49A7-4F88-BD0C-175DB36CD938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F2F1B-3321-4380-A8E3-1265D46C4E6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4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Describe</a:t>
            </a:r>
            <a:r>
              <a:rPr lang="da-DK" baseline="0" smtClean="0"/>
              <a:t> </a:t>
            </a:r>
            <a:r>
              <a:rPr lang="da-DK" smtClean="0"/>
              <a:t>already</a:t>
            </a:r>
            <a:r>
              <a:rPr lang="da-DK" baseline="0" smtClean="0"/>
              <a:t> on this slide the ideas behind the project – e.g. that EFG </a:t>
            </a:r>
            <a:r>
              <a:rPr lang="da-DK" baseline="0" smtClean="0"/>
              <a:t>and EGS </a:t>
            </a:r>
            <a:r>
              <a:rPr lang="da-DK" baseline="0" smtClean="0"/>
              <a:t>noted that groundwater was not mentioned in Horizon 2020 and that we decided to find a way to put some emphasis on groundwater and hydrogeology by demonstrating the wide range of groundwater/hydrogeology research and its relevance for many of the H2020 societal challenges</a:t>
            </a: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0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Describe</a:t>
            </a:r>
            <a:r>
              <a:rPr lang="da-DK" baseline="0" smtClean="0"/>
              <a:t> </a:t>
            </a:r>
            <a:r>
              <a:rPr lang="da-DK" smtClean="0"/>
              <a:t>already</a:t>
            </a:r>
            <a:r>
              <a:rPr lang="da-DK" baseline="0" smtClean="0"/>
              <a:t> on this slide the ideas behind the project – e.g. that EFG (and EGS) noted that groundwater was not mentioned in Horizon 2020 and that we decided to find a way to put some emphasis on groundwater and hydrogeology by demonstrating the wide range of groundwater/hydrogeology research and its relevance for many of the H2020 societal challenges</a:t>
            </a: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0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0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5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8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0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2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8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52FA-95A2-495A-9227-FB3D71717119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3782-A472-4E92-8BCB-AD68154987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1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8" y="1892829"/>
            <a:ext cx="9144000" cy="28001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1520" y="908982"/>
            <a:ext cx="4590378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1D70AF"/>
                </a:solidFill>
                <a:latin typeface="+mj-lt"/>
              </a:rPr>
              <a:t>Knowledge Inventory for hydrogeology research</a:t>
            </a:r>
            <a:endParaRPr lang="en-US" dirty="0">
              <a:solidFill>
                <a:srgbClr val="1D70AF"/>
              </a:solidFill>
              <a:latin typeface="+mj-l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70314" y="1495984"/>
            <a:ext cx="3482232" cy="45719"/>
            <a:chOff x="2055030" y="1463669"/>
            <a:chExt cx="2304256" cy="544908"/>
          </a:xfrm>
        </p:grpSpPr>
        <p:sp>
          <p:nvSpPr>
            <p:cNvPr id="12" name="Rectangle 4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" y="332656"/>
            <a:ext cx="2263522" cy="644277"/>
          </a:xfrm>
          <a:prstGeom prst="rect">
            <a:avLst/>
          </a:prstGeom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79018" y="5245749"/>
            <a:ext cx="8041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Klaus Hinsby, </a:t>
            </a: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Eurogeosurveys/GEUS </a:t>
            </a: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and </a:t>
            </a:r>
            <a:endParaRPr lang="en-CA" altLang="en-US" sz="1800" smtClean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Marco </a:t>
            </a: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Petitta, </a:t>
            </a: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 European Federation of Geologists/Uni. Sapienza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(coordinator , coordinator@kindraproject.eu)</a:t>
            </a:r>
            <a:r>
              <a:rPr lang="en-CA" altLang="en-US" sz="1800" smtClean="0">
                <a:solidFill>
                  <a:schemeClr val="tx2"/>
                </a:solidFill>
                <a:latin typeface="+mn-lt"/>
              </a:rPr>
              <a:t> </a:t>
            </a:r>
            <a:endParaRPr lang="en-CA" altLang="en-US" sz="1800" smtClean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CA" altLang="en-US" sz="1800">
              <a:solidFill>
                <a:srgbClr val="1D70A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1800" baseline="30000" dirty="0">
              <a:solidFill>
                <a:srgbClr val="1D70AF"/>
              </a:solidFill>
              <a:latin typeface="+mn-lt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84266" y="1332632"/>
            <a:ext cx="65881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CA" alt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b="1" smtClean="0"/>
              <a:t>The KINDRA - Harmonised Groundwater Research Classification System (HRC-SYS)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b="1" smtClean="0"/>
              <a:t>and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b="1" smtClean="0"/>
              <a:t>European Inventory of Groundwater Research (EIGR)</a:t>
            </a:r>
            <a:endParaRPr lang="en-CA" altLang="en-US" sz="24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CA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CA" alt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4" name="Shape 8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560000" y="511755"/>
            <a:ext cx="783042" cy="52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5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mtClean="0"/>
              <a:t>Example: 2D PLOT FOR SC1: HEALTH</a:t>
            </a:r>
            <a:endParaRPr lang="en-GB"/>
          </a:p>
        </p:txBody>
      </p:sp>
      <p:pic>
        <p:nvPicPr>
          <p:cNvPr id="4" name="Immagine 19" descr="Proposal3C revMarco.jpg"/>
          <p:cNvPicPr>
            <a:picLocks noGrp="1"/>
          </p:cNvPicPr>
          <p:nvPr>
            <p:ph idx="1"/>
          </p:nvPr>
        </p:nvPicPr>
        <p:blipFill>
          <a:blip r:embed="rId2" cstate="print"/>
          <a:srcRect r="46769" b="25474"/>
          <a:stretch>
            <a:fillRect/>
          </a:stretch>
        </p:blipFill>
        <p:spPr>
          <a:xfrm>
            <a:off x="971600" y="1307901"/>
            <a:ext cx="5594450" cy="5145435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134981" y="14216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accent1">
                    <a:lumMod val="75000"/>
                  </a:schemeClr>
                </a:solidFill>
              </a:rPr>
              <a:t>SC1: Health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159863" y="314270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OA4: Water supply</a:t>
            </a:r>
          </a:p>
          <a:p>
            <a:endParaRPr lang="en-GB"/>
          </a:p>
        </p:txBody>
      </p:sp>
      <p:sp>
        <p:nvSpPr>
          <p:cNvPr id="7" name="Tekstboks 6"/>
          <p:cNvSpPr txBox="1"/>
          <p:nvPr/>
        </p:nvSpPr>
        <p:spPr>
          <a:xfrm>
            <a:off x="242156" y="38023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317F3E"/>
                </a:solidFill>
              </a:rPr>
              <a:t>RT2: Chemistry  </a:t>
            </a:r>
            <a:endParaRPr lang="en-GB">
              <a:solidFill>
                <a:srgbClr val="317F3E"/>
              </a:solidFill>
            </a:endParaRPr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3419873" y="1606347"/>
            <a:ext cx="2715110" cy="2974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1043608" y="4171728"/>
            <a:ext cx="2088232" cy="625424"/>
          </a:xfrm>
          <a:prstGeom prst="straightConnector1">
            <a:avLst/>
          </a:prstGeom>
          <a:ln>
            <a:solidFill>
              <a:srgbClr val="317F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3419872" y="2348880"/>
            <a:ext cx="0" cy="22322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 flipH="1">
            <a:off x="1763688" y="4581128"/>
            <a:ext cx="1656185" cy="1368152"/>
          </a:xfrm>
          <a:prstGeom prst="line">
            <a:avLst/>
          </a:prstGeom>
          <a:ln w="63500">
            <a:solidFill>
              <a:srgbClr val="317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3419872" y="4581128"/>
            <a:ext cx="252028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 flipH="1">
            <a:off x="5004048" y="3392996"/>
            <a:ext cx="1155815" cy="11881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51520" y="908982"/>
            <a:ext cx="4590378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1D70AF"/>
                </a:solidFill>
                <a:latin typeface="+mj-lt"/>
              </a:rPr>
              <a:t>Knowledge Inventory for hydrogeology research</a:t>
            </a:r>
            <a:endParaRPr lang="en-US" dirty="0">
              <a:solidFill>
                <a:srgbClr val="1D70AF"/>
              </a:solidFill>
              <a:latin typeface="+mj-l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70314" y="1495984"/>
            <a:ext cx="3482232" cy="45719"/>
            <a:chOff x="2055030" y="1463669"/>
            <a:chExt cx="2304256" cy="544908"/>
          </a:xfrm>
        </p:grpSpPr>
        <p:sp>
          <p:nvSpPr>
            <p:cNvPr id="12" name="Rectangle 4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" y="332656"/>
            <a:ext cx="2263522" cy="644277"/>
          </a:xfrm>
          <a:prstGeom prst="rect">
            <a:avLst/>
          </a:prstGeom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79018" y="5245749"/>
            <a:ext cx="80414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CA" altLang="en-US" sz="1800">
              <a:solidFill>
                <a:srgbClr val="1D70A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1800" baseline="30000" dirty="0">
              <a:solidFill>
                <a:srgbClr val="1D70AF"/>
              </a:solidFill>
              <a:latin typeface="+mn-lt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115616" y="2132856"/>
            <a:ext cx="62646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smtClean="0"/>
              <a:t>The European Inventory </a:t>
            </a:r>
          </a:p>
          <a:p>
            <a:pPr algn="ctr"/>
            <a:r>
              <a:rPr lang="da-DK" sz="4400" smtClean="0"/>
              <a:t>of Groundwater Research </a:t>
            </a:r>
          </a:p>
          <a:p>
            <a:endParaRPr lang="da-DK"/>
          </a:p>
          <a:p>
            <a:pPr algn="ctr"/>
            <a:r>
              <a:rPr lang="da-DK" sz="4400" smtClean="0"/>
              <a:t>-EIGR-</a:t>
            </a:r>
          </a:p>
          <a:p>
            <a:pPr algn="ctr"/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3638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76672" y="848113"/>
            <a:ext cx="8867328" cy="780687"/>
          </a:xfrm>
        </p:spPr>
        <p:txBody>
          <a:bodyPr>
            <a:noAutofit/>
          </a:bodyPr>
          <a:lstStyle/>
          <a:p>
            <a:r>
              <a:rPr lang="en-GB" sz="4000" smtClean="0"/>
              <a:t>The EIGR is initially populated by the following national experts of the EFG:</a:t>
            </a:r>
            <a:r>
              <a:rPr lang="en-GB" sz="4000"/>
              <a:t/>
            </a:r>
            <a:br>
              <a:rPr lang="en-GB" sz="4000"/>
            </a:br>
            <a:endParaRPr lang="en-CA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8637216" y="214696"/>
            <a:ext cx="327273" cy="393600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100" b="1" dirty="0" smtClean="0"/>
              <a:t>05</a:t>
            </a:r>
            <a:endParaRPr lang="en-US" sz="11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4696"/>
            <a:ext cx="1382826" cy="393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16622"/>
              </p:ext>
            </p:extLst>
          </p:nvPr>
        </p:nvGraphicFramePr>
        <p:xfrm>
          <a:off x="683568" y="1556792"/>
          <a:ext cx="7560840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390"/>
                <a:gridCol w="1398834"/>
                <a:gridCol w="3696797"/>
                <a:gridCol w="1847819"/>
              </a:tblGrid>
              <a:tr h="157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Organisation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Expert’s name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Belgium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Belgo</a:t>
                      </a:r>
                      <a:r>
                        <a:rPr lang="en-GB" sz="1200" dirty="0">
                          <a:effectLst/>
                        </a:rPr>
                        <a:t>-Luxembourg Union of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(1) Alain </a:t>
                      </a:r>
                      <a:r>
                        <a:rPr lang="en-GB" sz="1200" kern="1200" dirty="0" err="1">
                          <a:effectLst/>
                        </a:rPr>
                        <a:t>Dassargues</a:t>
                      </a:r>
                      <a:r>
                        <a:rPr lang="en-GB" sz="1200" kern="1200" dirty="0">
                          <a:effectLst/>
                        </a:rPr>
                        <a:t> </a:t>
                      </a:r>
                      <a:r>
                        <a:rPr lang="en-GB" sz="1200" kern="1200" dirty="0" smtClean="0">
                          <a:effectLst/>
                        </a:rPr>
                        <a:t>(2) Dirk de </a:t>
                      </a:r>
                      <a:r>
                        <a:rPr lang="en-GB" sz="1200" kern="1200" dirty="0" err="1" smtClean="0">
                          <a:effectLst/>
                        </a:rPr>
                        <a:t>Coste</a:t>
                      </a:r>
                      <a:r>
                        <a:rPr lang="en-GB" sz="1200" kern="1200" dirty="0" smtClean="0">
                          <a:effectLst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Croatia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Croatian Geological </a:t>
                      </a:r>
                      <a:r>
                        <a:rPr lang="en-GB" sz="1200" dirty="0" smtClean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Kosta Urumović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Czech Republic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Czech Association of Economic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Michal Vaněček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Denmark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Geological Society of </a:t>
                      </a:r>
                      <a:r>
                        <a:rPr lang="en-GB" sz="1200" dirty="0" smtClean="0">
                          <a:effectLst/>
                        </a:rPr>
                        <a:t>Denmark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Lisbeth </a:t>
                      </a:r>
                      <a:r>
                        <a:rPr lang="en-US" sz="1200" kern="1200" dirty="0" err="1">
                          <a:effectLst/>
                        </a:rPr>
                        <a:t>Flindt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Jørgensen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Finland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Finnish Union of Environmental </a:t>
                      </a:r>
                      <a:r>
                        <a:rPr lang="en-GB" sz="1200" dirty="0" smtClean="0">
                          <a:effectLst/>
                        </a:rPr>
                        <a:t>Professionals</a:t>
                      </a: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effectLst/>
                        </a:rPr>
                        <a:t>Ulpu</a:t>
                      </a:r>
                      <a:r>
                        <a:rPr lang="en-GB" sz="1200" kern="1200" dirty="0">
                          <a:effectLst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</a:rPr>
                        <a:t>Väisänen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France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French Geological </a:t>
                      </a:r>
                      <a:r>
                        <a:rPr lang="en-GB" sz="1200" dirty="0" smtClean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Patrick </a:t>
                      </a:r>
                      <a:r>
                        <a:rPr lang="en-GB" sz="1200" kern="1200" dirty="0" err="1">
                          <a:effectLst/>
                        </a:rPr>
                        <a:t>Lachassagne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Germany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Professional Association of German </a:t>
                      </a:r>
                      <a:r>
                        <a:rPr lang="en-GB" sz="1200" dirty="0" smtClean="0">
                          <a:effectLst/>
                        </a:rPr>
                        <a:t>Geoscientists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Walter Lenz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Greece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Association of Greek </a:t>
                      </a:r>
                      <a:r>
                        <a:rPr lang="en-GB" sz="1200" dirty="0" smtClean="0">
                          <a:effectLst/>
                        </a:rPr>
                        <a:t>Geologists 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effectLst/>
                        </a:rPr>
                        <a:t>Triantafillos</a:t>
                      </a:r>
                      <a:r>
                        <a:rPr lang="en-GB" sz="1200" kern="1200" dirty="0">
                          <a:effectLst/>
                        </a:rPr>
                        <a:t> </a:t>
                      </a:r>
                      <a:r>
                        <a:rPr lang="en-GB" sz="1200" kern="1200" dirty="0" err="1" smtClean="0">
                          <a:effectLst/>
                        </a:rPr>
                        <a:t>Kaklis</a:t>
                      </a:r>
                      <a:r>
                        <a:rPr lang="en-GB" sz="1200" kern="1200" dirty="0">
                          <a:effectLst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Hungary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Hungarian Geological </a:t>
                      </a:r>
                      <a:r>
                        <a:rPr lang="en-GB" sz="1200" dirty="0" smtClean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effectLst/>
                        </a:rPr>
                        <a:t>Nóra</a:t>
                      </a:r>
                      <a:r>
                        <a:rPr lang="en-GB" sz="1200" kern="1200" dirty="0">
                          <a:effectLst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</a:rPr>
                        <a:t>Gál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Ireland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Institute of Geologists of </a:t>
                      </a:r>
                      <a:r>
                        <a:rPr lang="en-GB" sz="1200" dirty="0" smtClean="0">
                          <a:effectLst/>
                        </a:rPr>
                        <a:t>Ireland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Henning Moe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Italy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Italian National Council of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Andrea Del Bon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Netherlands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Royal Geological and Mining Society of the </a:t>
                      </a:r>
                      <a:r>
                        <a:rPr lang="en-GB" sz="1200" dirty="0" smtClean="0">
                          <a:effectLst/>
                        </a:rPr>
                        <a:t>Netherlands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Stafleu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Poland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Polish Association of Minerals Asset </a:t>
                      </a:r>
                      <a:r>
                        <a:rPr lang="en-GB" sz="1200" dirty="0" smtClean="0">
                          <a:effectLst/>
                        </a:rPr>
                        <a:t>Valuators</a:t>
                      </a:r>
                      <a:endParaRPr lang="en-GB" sz="1200" dirty="0">
                        <a:effectLst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Barbara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Tomaszewska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Portugal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Portuguese Association of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Mónica Sousa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Serbia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Serbian Geological </a:t>
                      </a:r>
                      <a:r>
                        <a:rPr lang="en-GB" sz="1200" dirty="0" smtClean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Vesna Ristic </a:t>
                      </a:r>
                      <a:r>
                        <a:rPr lang="en-GB" sz="1200" kern="1200" dirty="0" err="1">
                          <a:effectLst/>
                        </a:rPr>
                        <a:t>Vakanjac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Slovenia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Slovenian Geological </a:t>
                      </a:r>
                      <a:r>
                        <a:rPr lang="en-GB" sz="1200" dirty="0" smtClean="0">
                          <a:effectLst/>
                        </a:rPr>
                        <a:t>Society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effectLst/>
                        </a:rPr>
                        <a:t>Mihael</a:t>
                      </a:r>
                      <a:r>
                        <a:rPr lang="en-GB" sz="1200" kern="1200" dirty="0">
                          <a:effectLst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</a:rPr>
                        <a:t>Brenčič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Spain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Official Spanish Association of Professional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Silvino Castaño </a:t>
                      </a:r>
                      <a:r>
                        <a:rPr lang="en-GB" sz="1200" kern="1200" dirty="0" err="1">
                          <a:effectLst/>
                        </a:rPr>
                        <a:t>Castaño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Switzerland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Swiss Association of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Pierre </a:t>
                      </a:r>
                      <a:r>
                        <a:rPr lang="en-GB" sz="1200" kern="1200" dirty="0" err="1">
                          <a:effectLst/>
                        </a:rPr>
                        <a:t>Christe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Ukraine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Ukrainian Association of </a:t>
                      </a:r>
                      <a:r>
                        <a:rPr lang="en-GB" sz="1200" dirty="0" smtClean="0">
                          <a:effectLst/>
                        </a:rPr>
                        <a:t>Geologists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Alexander </a:t>
                      </a:r>
                      <a:r>
                        <a:rPr lang="en-GB" sz="1200" kern="1200" dirty="0" err="1">
                          <a:effectLst/>
                        </a:rPr>
                        <a:t>Bobrov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United Kingdom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Geological Society of </a:t>
                      </a:r>
                      <a:r>
                        <a:rPr lang="en-GB" sz="1200" dirty="0" smtClean="0">
                          <a:effectLst/>
                        </a:rPr>
                        <a:t>London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90" marR="31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Andy McKenzie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990" marR="319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6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490537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 baseline="0" smtClean="0">
                <a:solidFill>
                  <a:srgbClr val="4BB1A8"/>
                </a:solidFill>
                <a:latin typeface="Arial"/>
                <a:ea typeface="Arial"/>
                <a:cs typeface="Arial"/>
                <a:sym typeface="Arial"/>
              </a:rPr>
              <a:t>Resource types for population</a:t>
            </a:r>
            <a:r>
              <a:rPr lang="en-GB" sz="2800" b="0" i="0" u="none" strike="noStrike" cap="none" smtClean="0">
                <a:solidFill>
                  <a:srgbClr val="4BB1A8"/>
                </a:solidFill>
                <a:latin typeface="Arial"/>
                <a:ea typeface="Arial"/>
                <a:cs typeface="Arial"/>
                <a:sym typeface="Arial"/>
              </a:rPr>
              <a:t> of the EIGR (only metadata):</a:t>
            </a:r>
            <a:endParaRPr lang="en-GB" sz="2800" b="0" i="0" u="none" strike="noStrike" cap="none" baseline="0">
              <a:solidFill>
                <a:srgbClr val="4BB1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31800" y="1989138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514475" y="3656118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Surveys including relevant data</a:t>
            </a:r>
            <a:r>
              <a:rPr lang="en-GB" sz="1500" b="1" i="0" u="none" strike="noStrike" cap="none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 and maps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835154" y="3429000"/>
            <a:ext cx="2481262" cy="1192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Books and book chapters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514475" y="2009622"/>
            <a:ext cx="2481262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GB" sz="1500" b="1" i="0" u="none" strike="noStrike" cap="none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 and applied research projects (e.g. EU and Interreg projects)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637588" y="214312"/>
            <a:ext cx="327024" cy="393700"/>
          </a:xfrm>
          <a:prstGeom prst="flowChartOffpageConnector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100" b="1" i="0" u="none" strike="noStrike" cap="none" baseline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lang="en-GB" sz="1100" b="1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31800" y="354330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95287" y="501015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716462" y="1989138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795962" y="1916113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da-DK" sz="1500" b="1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Technical reports and guidances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716462" y="354330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679950" y="501015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95"/>
          <p:cNvSpPr txBox="1"/>
          <p:nvPr/>
        </p:nvSpPr>
        <p:spPr>
          <a:xfrm>
            <a:off x="1514475" y="5010150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Consulting reports</a:t>
            </a:r>
            <a:r>
              <a:rPr lang="en-GB" sz="1500" b="1" i="0" u="none" strike="noStrike" cap="none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 for ministries and other authorities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96"/>
          <p:cNvSpPr txBox="1"/>
          <p:nvPr/>
        </p:nvSpPr>
        <p:spPr>
          <a:xfrm>
            <a:off x="5835154" y="5010148"/>
            <a:ext cx="2481262" cy="1192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D70AF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Monographs</a:t>
            </a:r>
            <a:r>
              <a:rPr lang="en-GB" sz="1500" b="1" i="0" u="none" strike="noStrike" cap="none" smtClean="0">
                <a:solidFill>
                  <a:srgbClr val="1D70AF"/>
                </a:solidFill>
                <a:latin typeface="Calibri"/>
                <a:ea typeface="Calibri"/>
                <a:cs typeface="Calibri"/>
                <a:sym typeface="Calibri"/>
              </a:rPr>
              <a:t> etc., etc.,</a:t>
            </a:r>
            <a:endParaRPr lang="en-GB" sz="1500" b="1" i="0" u="none" strike="noStrike" cap="none" baseline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634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/>
              <a:t/>
            </a:r>
            <a:br>
              <a:rPr lang="en-GB" sz="2800"/>
            </a:br>
            <a:r>
              <a:rPr lang="en-GB" sz="2800" b="1" i="1"/>
              <a:t>Classification of ‘research’ and ‘knowledge’ based on the degree of Quality Assurance </a:t>
            </a:r>
            <a:endParaRPr lang="en-GB" sz="280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8" y="1600200"/>
            <a:ext cx="79242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98"/>
          <p:cNvSpPr/>
          <p:nvPr/>
        </p:nvSpPr>
        <p:spPr>
          <a:xfrm>
            <a:off x="8637588" y="214312"/>
            <a:ext cx="327024" cy="393700"/>
          </a:xfrm>
          <a:prstGeom prst="flowChartOffpageConnector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100" b="1" i="0" u="none" strike="noStrike" cap="none" baseline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lang="en-GB" sz="1100" b="1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2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 smtClean="0"/>
              <a:t>The EIGR user interface -</a:t>
            </a:r>
            <a:br>
              <a:rPr lang="en-GB" smtClean="0"/>
            </a:br>
            <a:r>
              <a:rPr lang="en-GB" sz="2700" smtClean="0"/>
              <a:t>for groundwater research upload and  viewing </a:t>
            </a:r>
            <a:endParaRPr lang="en-GB" sz="2700"/>
          </a:p>
        </p:txBody>
      </p:sp>
      <p:sp>
        <p:nvSpPr>
          <p:cNvPr id="6" name="Shape 98"/>
          <p:cNvSpPr/>
          <p:nvPr/>
        </p:nvSpPr>
        <p:spPr>
          <a:xfrm>
            <a:off x="8637588" y="214312"/>
            <a:ext cx="327024" cy="393700"/>
          </a:xfrm>
          <a:prstGeom prst="flowChartOffpageConnector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100" b="1" i="0" u="none" strike="noStrike" cap="none" baseline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lang="en-GB" sz="1100" b="1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467544" y="6279703"/>
            <a:ext cx="833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/>
              <a:t>http://kindra.kindraproject.eu/geonetwork/srv/eng/main.home </a:t>
            </a:r>
            <a:endParaRPr lang="en-GB" sz="240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5" y="1628800"/>
            <a:ext cx="8229600" cy="439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528214" y="4692858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da-DK" sz="3200" b="0" i="0" u="none" strike="noStrike" cap="none" baseline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www.kindraproject.eu</a:t>
            </a:r>
            <a:endParaRPr lang="en-GB" sz="32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04402" y="3426553"/>
            <a:ext cx="8229600" cy="12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400" b="0" i="0" u="none" strike="noStrike" cap="none" baseline="0" smtClean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 </a:t>
            </a:r>
            <a:r>
              <a:rPr lang="en-GB" sz="5400" b="0" i="0" u="none" strike="noStrike" cap="none" baseline="0" smtClean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</a:t>
            </a:r>
            <a:endParaRPr lang="en-GB" sz="5400" b="0" i="0" u="none" strike="noStrike" cap="none" baseline="0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Shape 231"/>
          <p:cNvSpPr txBox="1"/>
          <p:nvPr/>
        </p:nvSpPr>
        <p:spPr>
          <a:xfrm>
            <a:off x="528214" y="5370273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da-DK" sz="3200" b="0" i="0" u="none" strike="noStrike" cap="none" baseline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Email: coordinator@kindraproject.eu</a:t>
            </a:r>
            <a:endParaRPr lang="en-GB" sz="32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27584" y="76470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mtClean="0">
                <a:solidFill>
                  <a:srgbClr val="002060"/>
                </a:solidFill>
              </a:rPr>
              <a:t>The KINDRA project group invites everybody to upload information on groundwater research and knowledge to the EIGR at:</a:t>
            </a:r>
          </a:p>
          <a:p>
            <a:pPr algn="ctr"/>
            <a:endParaRPr lang="en-GB" sz="2400">
              <a:solidFill>
                <a:srgbClr val="FFFF00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81012" y="2103531"/>
            <a:ext cx="833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002060"/>
                </a:solidFill>
              </a:rPr>
              <a:t>http://kindra.kindraproject.eu/geonetwork/srv/eng/main.home </a:t>
            </a:r>
            <a:endParaRPr lang="en-GB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27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23528" y="3212976"/>
            <a:ext cx="5231432" cy="780687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accent2">
                    <a:lumMod val="75000"/>
                  </a:schemeClr>
                </a:solidFill>
              </a:rPr>
              <a:t>Aims of the project (2015-2017)</a:t>
            </a:r>
            <a:endParaRPr lang="en-CA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4696"/>
            <a:ext cx="1382826" cy="393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464101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241552" y="4231488"/>
            <a:ext cx="496855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GB" altLang="en-US" sz="1300" dirty="0">
                <a:latin typeface="Arial" charset="0"/>
              </a:rPr>
              <a:t>To create an inventory of </a:t>
            </a:r>
            <a:r>
              <a:rPr lang="en-GB" altLang="en-US" sz="1300">
                <a:latin typeface="Arial" charset="0"/>
              </a:rPr>
              <a:t>GW </a:t>
            </a:r>
            <a:r>
              <a:rPr lang="en-GB" altLang="en-US" sz="1300" smtClean="0">
                <a:latin typeface="Arial" charset="0"/>
              </a:rPr>
              <a:t>knowledge </a:t>
            </a:r>
            <a:r>
              <a:rPr lang="en-GB" altLang="en-US" sz="1300">
                <a:latin typeface="Arial" charset="0"/>
              </a:rPr>
              <a:t>and </a:t>
            </a:r>
            <a:r>
              <a:rPr lang="en-GB" altLang="en-US" sz="1300" smtClean="0">
                <a:latin typeface="Arial" charset="0"/>
              </a:rPr>
              <a:t>use </a:t>
            </a:r>
            <a:r>
              <a:rPr lang="en-GB" altLang="en-US" sz="1300" dirty="0">
                <a:latin typeface="Arial" charset="0"/>
              </a:rPr>
              <a:t>the inventory to identify critical </a:t>
            </a:r>
            <a:r>
              <a:rPr lang="en-GB" altLang="en-US" sz="1300">
                <a:latin typeface="Arial" charset="0"/>
              </a:rPr>
              <a:t>research </a:t>
            </a:r>
            <a:r>
              <a:rPr lang="en-GB" altLang="en-US" sz="1300" smtClean="0">
                <a:latin typeface="Arial" charset="0"/>
              </a:rPr>
              <a:t>challenges </a:t>
            </a:r>
            <a:r>
              <a:rPr lang="en-GB" altLang="en-US" sz="1300" dirty="0">
                <a:latin typeface="Arial" charset="0"/>
              </a:rPr>
              <a:t>in line with the implementation of the WFD and new innovation areas within integrated water resources management based on the latest research.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764704"/>
            <a:ext cx="511256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CA" alt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b="1" smtClean="0"/>
              <a:t>- KINDRA -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a-DK" b="1" smtClean="0"/>
              <a:t>Knowledge Inventory for Hydrogeology Research</a:t>
            </a:r>
            <a:endParaRPr lang="en-CA" altLang="en-US" sz="24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CA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CA" alt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86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76672" y="548680"/>
            <a:ext cx="8867328" cy="780687"/>
          </a:xfrm>
        </p:spPr>
        <p:txBody>
          <a:bodyPr>
            <a:normAutofit/>
          </a:bodyPr>
          <a:lstStyle/>
          <a:p>
            <a:r>
              <a:rPr lang="en-CA" sz="2600" smtClean="0">
                <a:solidFill>
                  <a:schemeClr val="accent2">
                    <a:lumMod val="75000"/>
                  </a:schemeClr>
                </a:solidFill>
              </a:rPr>
              <a:t>Project organisation</a:t>
            </a:r>
            <a:endParaRPr lang="en-CA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4696"/>
            <a:ext cx="1382826" cy="393600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468313" y="1174576"/>
            <a:ext cx="8207375" cy="5638800"/>
            <a:chOff x="468313" y="908050"/>
            <a:chExt cx="8207375" cy="5638800"/>
          </a:xfrm>
        </p:grpSpPr>
        <p:sp>
          <p:nvSpPr>
            <p:cNvPr id="10" name="Rettangolo 9"/>
            <p:cNvSpPr/>
            <p:nvPr/>
          </p:nvSpPr>
          <p:spPr>
            <a:xfrm>
              <a:off x="684213" y="2226370"/>
              <a:ext cx="2015579" cy="2929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it-IT" sz="1500" b="1" dirty="0">
                  <a:solidFill>
                    <a:srgbClr val="FFFFFF"/>
                  </a:solidFill>
                  <a:latin typeface="Calibri" charset="0"/>
                </a:rPr>
                <a:t>WP1 - Methodology framework </a:t>
              </a:r>
              <a:r>
                <a:rPr lang="en-US" altLang="it-IT" sz="1500" b="1" dirty="0" smtClean="0">
                  <a:solidFill>
                    <a:srgbClr val="FFFFFF"/>
                  </a:solidFill>
                  <a:latin typeface="Calibri" charset="0"/>
                </a:rPr>
                <a:t>development (SAPIENZA)</a:t>
              </a:r>
              <a:endParaRPr lang="en-US" altLang="it-IT" sz="1500" b="1" dirty="0">
                <a:solidFill>
                  <a:srgbClr val="FFFFFF"/>
                </a:solidFill>
                <a:latin typeface="Calibri" charset="0"/>
              </a:endParaRPr>
            </a:p>
            <a:p>
              <a:pPr eaLnBrk="1" hangingPunct="1"/>
              <a:r>
                <a:rPr lang="en-US" altLang="it-IT" sz="1100" dirty="0" err="1">
                  <a:solidFill>
                    <a:srgbClr val="FFFFFF"/>
                  </a:solidFill>
                  <a:latin typeface="Calibri" charset="0"/>
                </a:rPr>
                <a:t>harmonised</a:t>
              </a:r>
              <a:r>
                <a:rPr lang="en-US" altLang="it-IT" sz="1100" dirty="0">
                  <a:solidFill>
                    <a:srgbClr val="FFFFFF"/>
                  </a:solidFill>
                  <a:latin typeface="Calibri" charset="0"/>
                </a:rPr>
                <a:t> framework for reporting hydrogeology-related research and innovation (</a:t>
              </a:r>
              <a:r>
                <a:rPr lang="en-US" altLang="it-IT" sz="1100" dirty="0" err="1">
                  <a:solidFill>
                    <a:srgbClr val="FFFFFF"/>
                  </a:solidFill>
                  <a:latin typeface="Calibri" charset="0"/>
                </a:rPr>
                <a:t>programmes</a:t>
              </a:r>
              <a:r>
                <a:rPr lang="en-US" altLang="it-IT" sz="1100" dirty="0">
                  <a:solidFill>
                    <a:srgbClr val="FFFFFF"/>
                  </a:solidFill>
                  <a:latin typeface="Calibri" charset="0"/>
                </a:rPr>
                <a:t>, projects, results, agendas, etc) in Europe:</a:t>
              </a:r>
            </a:p>
            <a:p>
              <a:pPr algn="just" eaLnBrk="1" hangingPunct="1">
                <a:buFontTx/>
                <a:buChar char="-"/>
              </a:pP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Hydrogeological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Classification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System – HRC – SYS</a:t>
              </a:r>
            </a:p>
            <a:p>
              <a:pPr algn="just" eaLnBrk="1" hangingPunct="1">
                <a:buFontTx/>
                <a:buChar char="-"/>
              </a:pP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European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Inventory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of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Groundwater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Research-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EIGR</a:t>
              </a:r>
            </a:p>
            <a:p>
              <a:pPr algn="ctr" eaLnBrk="1" hangingPunct="1">
                <a:buFontTx/>
                <a:buChar char="-"/>
              </a:pPr>
              <a:endParaRPr lang="en-US" altLang="it-IT" sz="1500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500438" y="2226370"/>
              <a:ext cx="1908175" cy="2929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/>
                <a:t>WP2 - Data collection and processing </a:t>
              </a:r>
              <a:r>
                <a:rPr lang="en-US" sz="1500" b="1" dirty="0" smtClean="0"/>
                <a:t> (EFG)</a:t>
              </a:r>
              <a:endParaRPr lang="en-US" sz="15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 smtClean="0"/>
                <a:t>EU- </a:t>
              </a:r>
              <a:r>
                <a:rPr lang="it-IT" sz="1200" dirty="0"/>
                <a:t>wide  </a:t>
              </a:r>
              <a:r>
                <a:rPr lang="en-CA" sz="1200" dirty="0"/>
                <a:t>assessment</a:t>
              </a:r>
              <a:r>
                <a:rPr lang="it-IT" sz="1200" dirty="0"/>
                <a:t> of </a:t>
              </a:r>
              <a:r>
                <a:rPr lang="it-IT" sz="1200" dirty="0" err="1"/>
                <a:t>existing</a:t>
              </a:r>
              <a:r>
                <a:rPr lang="it-IT" sz="1200" dirty="0"/>
                <a:t> </a:t>
              </a:r>
              <a:r>
                <a:rPr lang="it-IT" sz="1200" dirty="0" err="1"/>
                <a:t>practical</a:t>
              </a:r>
              <a:r>
                <a:rPr lang="it-IT" sz="1200" dirty="0"/>
                <a:t> and </a:t>
              </a:r>
              <a:r>
                <a:rPr lang="it-IT" sz="1200" dirty="0" err="1"/>
                <a:t>scientific</a:t>
              </a:r>
              <a:r>
                <a:rPr lang="it-IT" sz="1200" dirty="0"/>
                <a:t> </a:t>
              </a:r>
              <a:r>
                <a:rPr lang="it-IT" sz="1200" dirty="0" err="1"/>
                <a:t>knowledge</a:t>
              </a:r>
              <a:r>
                <a:rPr lang="it-IT" sz="1200" dirty="0"/>
                <a:t> on </a:t>
              </a:r>
              <a:r>
                <a:rPr lang="it-IT" sz="1200" dirty="0" err="1"/>
                <a:t>hydrogeology-related</a:t>
              </a:r>
              <a:r>
                <a:rPr lang="it-IT" sz="1200" dirty="0"/>
                <a:t> </a:t>
              </a:r>
              <a:r>
                <a:rPr lang="en-CA" sz="1200" dirty="0"/>
                <a:t>research and innovation in Europe: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it-IT" sz="1200" dirty="0"/>
                <a:t>National workshops on </a:t>
              </a:r>
              <a:r>
                <a:rPr lang="it-IT" sz="1200" dirty="0" err="1"/>
                <a:t>Hydrogeology</a:t>
              </a:r>
              <a:endParaRPr lang="it-IT" sz="1200" dirty="0"/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it-IT" sz="1200" dirty="0"/>
                <a:t> </a:t>
              </a:r>
              <a:r>
                <a:rPr lang="en-CA" sz="1200" dirty="0"/>
                <a:t>Data collection and processing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CA" sz="1200" dirty="0"/>
                <a:t> country reports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6227763" y="2226370"/>
              <a:ext cx="2088653" cy="2929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it-IT" sz="1500" b="1" dirty="0">
                  <a:solidFill>
                    <a:srgbClr val="FFFFFF"/>
                  </a:solidFill>
                  <a:latin typeface="Calibri" charset="0"/>
                </a:rPr>
                <a:t>WP3 - Research gaps </a:t>
              </a:r>
              <a:r>
                <a:rPr lang="en-US" altLang="it-IT" sz="1500" b="1" dirty="0" smtClean="0">
                  <a:solidFill>
                    <a:srgbClr val="FFFFFF"/>
                  </a:solidFill>
                  <a:latin typeface="Calibri" charset="0"/>
                </a:rPr>
                <a:t>and recommendations (GEUS)</a:t>
              </a:r>
              <a:endParaRPr lang="en-US" altLang="it-IT" sz="1500" b="1" dirty="0">
                <a:solidFill>
                  <a:srgbClr val="FFFFFF"/>
                </a:solidFill>
                <a:latin typeface="Calibri" charset="0"/>
              </a:endParaRPr>
            </a:p>
            <a:p>
              <a:pPr eaLnBrk="1" hangingPunct="1"/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Identify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gaps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in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hydrogeology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that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have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relevance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for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the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implementation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of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the Water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Framework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and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Groundwater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Directives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(WFD and GWD)</a:t>
              </a:r>
            </a:p>
            <a:p>
              <a:pPr eaLnBrk="1" hangingPunct="1">
                <a:buFontTx/>
                <a:buChar char="-"/>
              </a:pP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Hydrogeology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evaluated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</a:p>
            <a:p>
              <a:pPr eaLnBrk="1" hangingPunct="1">
                <a:buFontTx/>
                <a:buChar char="-"/>
              </a:pP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Research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gaps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identified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</a:p>
            <a:p>
              <a:pPr eaLnBrk="1" hangingPunct="1">
                <a:buFontTx/>
                <a:buChar char="-"/>
              </a:pP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Recommendations</a:t>
              </a:r>
              <a:r>
                <a:rPr lang="it-IT" altLang="it-IT" sz="1100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it-IT" altLang="it-IT" sz="1100" dirty="0" err="1">
                  <a:solidFill>
                    <a:srgbClr val="FFFFFF"/>
                  </a:solidFill>
                  <a:latin typeface="Calibri" charset="0"/>
                </a:rPr>
                <a:t>formulated</a:t>
              </a:r>
              <a:endParaRPr lang="en-US" altLang="it-IT" sz="1100" dirty="0">
                <a:solidFill>
                  <a:srgbClr val="FFFFFF"/>
                </a:solidFill>
                <a:latin typeface="Calibri" charset="0"/>
              </a:endParaRPr>
            </a:p>
            <a:p>
              <a:pPr algn="ctr" eaLnBrk="1" hangingPunct="1"/>
              <a:endParaRPr lang="en-US" altLang="it-IT" sz="15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504825" y="2132013"/>
              <a:ext cx="81708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468313" y="908050"/>
              <a:ext cx="8207375" cy="56149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504825" y="5300663"/>
              <a:ext cx="81708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1"/>
            <p:cNvSpPr>
              <a:spLocks noChangeArrowheads="1"/>
            </p:cNvSpPr>
            <p:nvPr/>
          </p:nvSpPr>
          <p:spPr bwMode="auto">
            <a:xfrm>
              <a:off x="2390330" y="1031875"/>
              <a:ext cx="4071244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 dirty="0"/>
                <a:t>WP4 - Dissemination and </a:t>
              </a:r>
              <a:r>
                <a:rPr lang="en-US" altLang="en-US" sz="1500" b="1" dirty="0" smtClean="0"/>
                <a:t>communication (LPRC) </a:t>
              </a:r>
              <a:endParaRPr lang="en-US" altLang="en-US" sz="15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500" dirty="0" err="1"/>
                <a:t>Dissemination</a:t>
              </a:r>
              <a:r>
                <a:rPr lang="it-IT" altLang="en-US" sz="1500" dirty="0"/>
                <a:t> and management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500" dirty="0" err="1"/>
                <a:t>Dissemination</a:t>
              </a:r>
              <a:r>
                <a:rPr lang="it-IT" altLang="en-US" sz="1500" dirty="0"/>
                <a:t> and </a:t>
              </a:r>
              <a:r>
                <a:rPr lang="it-IT" altLang="en-US" sz="1500" dirty="0" err="1"/>
                <a:t>support</a:t>
              </a:r>
              <a:r>
                <a:rPr lang="it-IT" altLang="en-US" sz="1500" dirty="0"/>
                <a:t> </a:t>
              </a:r>
              <a:r>
                <a:rPr lang="it-IT" altLang="en-US" sz="1500" dirty="0" err="1"/>
                <a:t>services</a:t>
              </a:r>
              <a:endParaRPr lang="it-IT" altLang="en-US" sz="15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500" dirty="0" err="1"/>
                <a:t>Leveraging</a:t>
              </a:r>
              <a:r>
                <a:rPr lang="it-IT" altLang="en-US" sz="1500" dirty="0"/>
                <a:t> </a:t>
              </a:r>
              <a:r>
                <a:rPr lang="it-IT" altLang="en-US" sz="1500" dirty="0" err="1"/>
                <a:t>dissemination</a:t>
              </a:r>
              <a:r>
                <a:rPr lang="it-IT" altLang="en-US" sz="1500" dirty="0"/>
                <a:t> and </a:t>
              </a:r>
              <a:r>
                <a:rPr lang="it-IT" altLang="en-US" sz="1500" dirty="0" err="1"/>
                <a:t>dialogue</a:t>
              </a:r>
              <a:endParaRPr lang="en-US" altLang="en-US" sz="15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500" dirty="0"/>
            </a:p>
          </p:txBody>
        </p:sp>
        <p:sp>
          <p:nvSpPr>
            <p:cNvPr id="18" name="Rettangolo 12"/>
            <p:cNvSpPr>
              <a:spLocks noChangeArrowheads="1"/>
            </p:cNvSpPr>
            <p:nvPr/>
          </p:nvSpPr>
          <p:spPr bwMode="auto">
            <a:xfrm>
              <a:off x="2124075" y="5300663"/>
              <a:ext cx="4602163" cy="12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 dirty="0"/>
                <a:t>WP5 - Project management </a:t>
              </a:r>
              <a:r>
                <a:rPr lang="en-US" altLang="en-US" sz="1500" b="1" dirty="0" smtClean="0"/>
                <a:t> (SAPIENZA)</a:t>
              </a:r>
              <a:endParaRPr lang="en-US" altLang="en-US" sz="15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Quality Assurance and Risk Management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Project Coordination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Project management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Exploitation of results and IPR</a:t>
              </a: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5508625" y="3687763"/>
              <a:ext cx="576263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2778125" y="3687763"/>
              <a:ext cx="576263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7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490537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0" i="0" u="none" strike="noStrike" cap="none" baseline="0" smtClean="0">
                <a:solidFill>
                  <a:srgbClr val="4BB1A8"/>
                </a:solidFill>
                <a:latin typeface="Arial"/>
                <a:ea typeface="Arial"/>
                <a:cs typeface="Arial"/>
                <a:sym typeface="Arial"/>
              </a:rPr>
              <a:t>Added values of KINDRA EIGR: </a:t>
            </a:r>
            <a:endParaRPr lang="en-GB" sz="2800" b="0" i="0" u="none" strike="noStrike" cap="none" baseline="0">
              <a:solidFill>
                <a:srgbClr val="4BB1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31800" y="1989138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5835154" y="1814514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Combining research and knowledge </a:t>
            </a:r>
            <a:r>
              <a:rPr lang="en-US" sz="1600" smtClean="0">
                <a:solidFill>
                  <a:srgbClr val="002060"/>
                </a:solidFill>
              </a:rPr>
              <a:t>enables  and ensures </a:t>
            </a:r>
            <a:r>
              <a:rPr lang="en-US" sz="1600" b="1" smtClean="0">
                <a:solidFill>
                  <a:srgbClr val="002060"/>
                </a:solidFill>
              </a:rPr>
              <a:t>access and relevance for academics, practitioners and policy makers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835154" y="3429000"/>
            <a:ext cx="2481262" cy="1419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It is </a:t>
            </a:r>
            <a:r>
              <a:rPr lang="en-US" sz="1600" smtClean="0">
                <a:solidFill>
                  <a:srgbClr val="002060"/>
                </a:solidFill>
              </a:rPr>
              <a:t>developed </a:t>
            </a:r>
            <a:r>
              <a:rPr lang="en-US" sz="1600" b="1" smtClean="0">
                <a:solidFill>
                  <a:srgbClr val="002060"/>
                </a:solidFill>
              </a:rPr>
              <a:t>BY </a:t>
            </a:r>
            <a:r>
              <a:rPr lang="en-US" sz="1600" b="1">
                <a:solidFill>
                  <a:srgbClr val="002060"/>
                </a:solidFill>
              </a:rPr>
              <a:t>and </a:t>
            </a:r>
            <a:r>
              <a:rPr lang="en-US" sz="1600" b="1" smtClean="0">
                <a:solidFill>
                  <a:srgbClr val="002060"/>
                </a:solidFill>
              </a:rPr>
              <a:t>FOR hydrogeologists </a:t>
            </a:r>
            <a:r>
              <a:rPr lang="en-US" sz="1600" b="1">
                <a:solidFill>
                  <a:srgbClr val="002060"/>
                </a:solidFill>
              </a:rPr>
              <a:t>and </a:t>
            </a:r>
            <a:r>
              <a:rPr lang="en-US" sz="1600" b="1" smtClean="0">
                <a:solidFill>
                  <a:srgbClr val="002060"/>
                </a:solidFill>
              </a:rPr>
              <a:t>other "</a:t>
            </a:r>
            <a:r>
              <a:rPr lang="en-US" sz="1600" b="1" smtClean="0">
                <a:solidFill>
                  <a:srgbClr val="002060"/>
                </a:solidFill>
              </a:rPr>
              <a:t>groundwater people”, </a:t>
            </a:r>
            <a:r>
              <a:rPr lang="en-US" sz="1600" b="1">
                <a:solidFill>
                  <a:srgbClr val="002060"/>
                </a:solidFill>
              </a:rPr>
              <a:t>to promote networking </a:t>
            </a:r>
            <a:r>
              <a:rPr lang="en-US" sz="1600">
                <a:solidFill>
                  <a:srgbClr val="002060"/>
                </a:solidFill>
              </a:rPr>
              <a:t>and enlarge our </a:t>
            </a:r>
            <a:r>
              <a:rPr lang="en-US" sz="1600" smtClean="0">
                <a:solidFill>
                  <a:srgbClr val="002060"/>
                </a:solidFill>
              </a:rPr>
              <a:t>community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514474" y="1844824"/>
            <a:ext cx="2841501" cy="119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The KINDRA inventory  </a:t>
            </a:r>
            <a:r>
              <a:rPr lang="en-US" sz="1600">
                <a:solidFill>
                  <a:srgbClr val="002060"/>
                </a:solidFill>
              </a:rPr>
              <a:t>are </a:t>
            </a:r>
            <a:r>
              <a:rPr lang="en-US" sz="1600" b="1">
                <a:solidFill>
                  <a:srgbClr val="002060"/>
                </a:solidFill>
              </a:rPr>
              <a:t>exclusively dedicated to </a:t>
            </a:r>
            <a:r>
              <a:rPr lang="en-US" sz="1600" b="1" smtClean="0">
                <a:solidFill>
                  <a:srgbClr val="002060"/>
                </a:solidFill>
              </a:rPr>
              <a:t>groundwater</a:t>
            </a:r>
            <a:r>
              <a:rPr lang="en-US" sz="1600" smtClean="0">
                <a:solidFill>
                  <a:srgbClr val="002060"/>
                </a:solidFill>
              </a:rPr>
              <a:t>, </a:t>
            </a:r>
            <a:r>
              <a:rPr lang="en-US" sz="1600">
                <a:solidFill>
                  <a:srgbClr val="002060"/>
                </a:solidFill>
              </a:rPr>
              <a:t>differently from other databases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637588" y="214312"/>
            <a:ext cx="327024" cy="393700"/>
          </a:xfrm>
          <a:prstGeom prst="flowChartOffpageConnector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100" b="1" i="0" u="none" strike="noStrike" cap="none" baseline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lang="en-GB" sz="1100" b="1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31800" y="354330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95287" y="501015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716462" y="1989138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841457" y="4973093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Database </a:t>
            </a:r>
            <a:r>
              <a:rPr lang="en-US" sz="1600" smtClean="0">
                <a:solidFill>
                  <a:srgbClr val="002060"/>
                </a:solidFill>
              </a:rPr>
              <a:t>analyses </a:t>
            </a:r>
            <a:r>
              <a:rPr lang="en-US" sz="1600">
                <a:solidFill>
                  <a:srgbClr val="002060"/>
                </a:solidFill>
              </a:rPr>
              <a:t>will be used for </a:t>
            </a:r>
            <a:r>
              <a:rPr lang="en-US" sz="1600" b="1">
                <a:solidFill>
                  <a:srgbClr val="002060"/>
                </a:solidFill>
              </a:rPr>
              <a:t>EU policy </a:t>
            </a:r>
            <a:r>
              <a:rPr lang="en-US" sz="1600" b="1" smtClean="0">
                <a:solidFill>
                  <a:srgbClr val="002060"/>
                </a:solidFill>
              </a:rPr>
              <a:t>support</a:t>
            </a:r>
          </a:p>
          <a:p>
            <a:r>
              <a:rPr lang="en-US" sz="1600">
                <a:solidFill>
                  <a:srgbClr val="002060"/>
                </a:solidFill>
              </a:rPr>
              <a:t>a</a:t>
            </a:r>
            <a:r>
              <a:rPr lang="en-US" sz="1600" smtClean="0">
                <a:solidFill>
                  <a:srgbClr val="002060"/>
                </a:solidFill>
              </a:rPr>
              <a:t>nd to </a:t>
            </a:r>
            <a:r>
              <a:rPr lang="en-US" sz="1600" b="1" smtClean="0">
                <a:solidFill>
                  <a:srgbClr val="002060"/>
                </a:solidFill>
              </a:rPr>
              <a:t>increase the visibility and awareness of the importance of groundwater research in the  societal  challenges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716462" y="354330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679950" y="5010150"/>
            <a:ext cx="1017587" cy="1017587"/>
          </a:xfrm>
          <a:prstGeom prst="ellipse">
            <a:avLst/>
          </a:prstGeom>
          <a:solidFill>
            <a:srgbClr val="4AB0A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95"/>
          <p:cNvSpPr txBox="1"/>
          <p:nvPr/>
        </p:nvSpPr>
        <p:spPr>
          <a:xfrm>
            <a:off x="1552356" y="3429000"/>
            <a:ext cx="2481262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A </a:t>
            </a:r>
            <a:r>
              <a:rPr lang="en-US" sz="1600" b="1">
                <a:solidFill>
                  <a:srgbClr val="002060"/>
                </a:solidFill>
              </a:rPr>
              <a:t>dedicated classification system </a:t>
            </a:r>
            <a:r>
              <a:rPr lang="en-US" sz="1600">
                <a:solidFill>
                  <a:srgbClr val="002060"/>
                </a:solidFill>
              </a:rPr>
              <a:t>has been created to classify your </a:t>
            </a:r>
            <a:r>
              <a:rPr lang="en-US" sz="1600" smtClean="0">
                <a:solidFill>
                  <a:srgbClr val="002060"/>
                </a:solidFill>
              </a:rPr>
              <a:t>research, papers, projects, reports, databases, </a:t>
            </a:r>
            <a:r>
              <a:rPr lang="en-US" sz="1600">
                <a:solidFill>
                  <a:srgbClr val="002060"/>
                </a:solidFill>
              </a:rPr>
              <a:t>etc.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" name="Shape 96"/>
          <p:cNvSpPr txBox="1"/>
          <p:nvPr/>
        </p:nvSpPr>
        <p:spPr>
          <a:xfrm>
            <a:off x="1547664" y="4973091"/>
            <a:ext cx="2481262" cy="1192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It </a:t>
            </a:r>
            <a:r>
              <a:rPr lang="en-US" sz="1600" smtClean="0">
                <a:solidFill>
                  <a:srgbClr val="002060"/>
                </a:solidFill>
              </a:rPr>
              <a:t>provides </a:t>
            </a:r>
            <a:r>
              <a:rPr lang="en-US" sz="1600" smtClean="0">
                <a:solidFill>
                  <a:srgbClr val="002060"/>
                </a:solidFill>
              </a:rPr>
              <a:t>harmonised international access </a:t>
            </a:r>
            <a:r>
              <a:rPr lang="en-US" sz="1600">
                <a:solidFill>
                  <a:srgbClr val="002060"/>
                </a:solidFill>
              </a:rPr>
              <a:t>to </a:t>
            </a:r>
            <a:r>
              <a:rPr lang="en-US" sz="1600" smtClean="0">
                <a:solidFill>
                  <a:srgbClr val="002060"/>
                </a:solidFill>
              </a:rPr>
              <a:t>information on national  and European  research and knowledge </a:t>
            </a:r>
            <a:r>
              <a:rPr lang="en-US" sz="1600" b="1" smtClean="0">
                <a:solidFill>
                  <a:srgbClr val="002060"/>
                </a:solidFill>
              </a:rPr>
              <a:t>before research is  finally published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1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10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71600" y="764704"/>
            <a:ext cx="72111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0" i="0" u="none" strike="noStrike" cap="none" baseline="0" smtClean="0">
                <a:solidFill>
                  <a:srgbClr val="959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classify</a:t>
            </a:r>
            <a:r>
              <a:rPr lang="en-GB" sz="3200" b="0" i="0" u="none" strike="noStrike" cap="none" smtClean="0">
                <a:solidFill>
                  <a:srgbClr val="959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groundwater research? </a:t>
            </a:r>
            <a:endParaRPr lang="en-GB" sz="3200" b="0" i="0" u="none" strike="noStrike" cap="none" baseline="0">
              <a:solidFill>
                <a:srgbClr val="959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243509" cy="20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755576" y="2708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Keywords </a:t>
            </a:r>
            <a:endParaRPr lang="en-GB"/>
          </a:p>
        </p:txBody>
      </p:sp>
      <p:sp>
        <p:nvSpPr>
          <p:cNvPr id="14" name="Tekstboks 13"/>
          <p:cNvSpPr txBox="1"/>
          <p:nvPr/>
        </p:nvSpPr>
        <p:spPr>
          <a:xfrm>
            <a:off x="2555776" y="537401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Actions </a:t>
            </a:r>
            <a:endParaRPr lang="en-GB"/>
          </a:p>
        </p:txBody>
      </p:sp>
      <p:sp>
        <p:nvSpPr>
          <p:cNvPr id="16" name="Tekstboks 15"/>
          <p:cNvSpPr txBox="1"/>
          <p:nvPr/>
        </p:nvSpPr>
        <p:spPr>
          <a:xfrm>
            <a:off x="5904148" y="25264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Research topics</a:t>
            </a:r>
            <a:endParaRPr lang="en-GB"/>
          </a:p>
        </p:txBody>
      </p:sp>
      <p:sp>
        <p:nvSpPr>
          <p:cNvPr id="3" name="Tekstboks 2"/>
          <p:cNvSpPr txBox="1"/>
          <p:nvPr/>
        </p:nvSpPr>
        <p:spPr>
          <a:xfrm>
            <a:off x="1111110" y="4134812"/>
            <a:ext cx="195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mtClean="0"/>
              <a:t>Societal challenges</a:t>
            </a:r>
            <a:endParaRPr lang="en-GB"/>
          </a:p>
        </p:txBody>
      </p:sp>
      <p:sp>
        <p:nvSpPr>
          <p:cNvPr id="17" name="Tekstboks 16"/>
          <p:cNvSpPr txBox="1"/>
          <p:nvPr/>
        </p:nvSpPr>
        <p:spPr>
          <a:xfrm>
            <a:off x="6084168" y="413602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EU policies </a:t>
            </a:r>
            <a:endParaRPr lang="en-GB"/>
          </a:p>
        </p:txBody>
      </p:sp>
      <p:sp>
        <p:nvSpPr>
          <p:cNvPr id="18" name="Tekstboks 17"/>
          <p:cNvSpPr txBox="1"/>
          <p:nvPr/>
        </p:nvSpPr>
        <p:spPr>
          <a:xfrm>
            <a:off x="4742065" y="518935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Other ????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593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mtClean="0"/>
              <a:t>More than 200 main keywords were selected from:</a:t>
            </a:r>
            <a:endParaRPr lang="en-GB" sz="220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30858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a-DK" smtClean="0"/>
              <a:t>20 key groundwater science journals</a:t>
            </a:r>
          </a:p>
          <a:p>
            <a:pPr marL="514350" indent="-514350">
              <a:buAutoNum type="arabicPeriod"/>
            </a:pPr>
            <a:r>
              <a:rPr lang="da-DK" smtClean="0"/>
              <a:t>Scopus / Web of Science / Google Scholar</a:t>
            </a:r>
          </a:p>
          <a:p>
            <a:pPr marL="514350" indent="-514350">
              <a:buAutoNum type="arabicPeriod"/>
            </a:pPr>
            <a:r>
              <a:rPr lang="da-DK" smtClean="0"/>
              <a:t>EU policy documents (Water Framework and Groundwater directives, Blueprint to Safeguard Europe’s Water Resources)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69191" y="548680"/>
            <a:ext cx="72111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0" i="0" u="none" strike="noStrike" cap="none" baseline="0" smtClean="0">
                <a:solidFill>
                  <a:srgbClr val="959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classify</a:t>
            </a:r>
            <a:r>
              <a:rPr lang="en-GB" sz="3200" b="0" i="0" u="none" strike="noStrike" cap="none" smtClean="0">
                <a:solidFill>
                  <a:srgbClr val="959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groundwater research (in Europe)?</a:t>
            </a:r>
            <a:endParaRPr lang="en-GB" sz="3200" b="0" i="0" u="none" strike="noStrike" cap="none" baseline="0">
              <a:solidFill>
                <a:srgbClr val="959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2132856"/>
            <a:ext cx="2653799" cy="26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3011150" y="4627002"/>
            <a:ext cx="1488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Activities/ operational actions </a:t>
            </a:r>
          </a:p>
          <a:p>
            <a:r>
              <a:rPr lang="da-DK" smtClean="0"/>
              <a:t>(e.g. status assessment for WFD)</a:t>
            </a:r>
            <a:endParaRPr lang="en-GB"/>
          </a:p>
        </p:txBody>
      </p:sp>
      <p:sp>
        <p:nvSpPr>
          <p:cNvPr id="8" name="Tekstboks 7"/>
          <p:cNvSpPr txBox="1"/>
          <p:nvPr/>
        </p:nvSpPr>
        <p:spPr>
          <a:xfrm>
            <a:off x="5076056" y="4582869"/>
            <a:ext cx="139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Research topics</a:t>
            </a:r>
            <a:endParaRPr lang="en-GB"/>
          </a:p>
        </p:txBody>
      </p:sp>
      <p:sp>
        <p:nvSpPr>
          <p:cNvPr id="4" name="Tekstboks 3"/>
          <p:cNvSpPr txBox="1"/>
          <p:nvPr/>
        </p:nvSpPr>
        <p:spPr>
          <a:xfrm>
            <a:off x="1979712" y="256490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Horizon 2020 Societal challenges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45" y="3832296"/>
            <a:ext cx="1570696" cy="19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pilforbindelse 4"/>
          <p:cNvCxnSpPr/>
          <p:nvPr/>
        </p:nvCxnSpPr>
        <p:spPr>
          <a:xfrm flipV="1">
            <a:off x="3395531" y="2348880"/>
            <a:ext cx="0" cy="171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3547931" y="4214968"/>
            <a:ext cx="880053" cy="57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V="1">
            <a:off x="4716016" y="4087384"/>
            <a:ext cx="1368152" cy="709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78" y="1526862"/>
            <a:ext cx="2243509" cy="20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25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mtClean="0"/>
              <a:t>Definition of main categories for groundwater research classification</a:t>
            </a:r>
            <a:endParaRPr lang="en-GB"/>
          </a:p>
        </p:txBody>
      </p:sp>
      <p:pic>
        <p:nvPicPr>
          <p:cNvPr id="4" name="Immagine 0" descr="Tree 1808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275856" y="23395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1</a:t>
            </a:r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3707904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2</a:t>
            </a:r>
            <a:endParaRPr lang="en-GB"/>
          </a:p>
        </p:txBody>
      </p:sp>
      <p:sp>
        <p:nvSpPr>
          <p:cNvPr id="7" name="Tekstboks 6"/>
          <p:cNvSpPr txBox="1"/>
          <p:nvPr/>
        </p:nvSpPr>
        <p:spPr>
          <a:xfrm>
            <a:off x="4139952" y="20608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3</a:t>
            </a:r>
            <a:endParaRPr lang="en-GB"/>
          </a:p>
        </p:txBody>
      </p:sp>
      <p:sp>
        <p:nvSpPr>
          <p:cNvPr id="8" name="Tekstboks 7"/>
          <p:cNvSpPr txBox="1"/>
          <p:nvPr/>
        </p:nvSpPr>
        <p:spPr>
          <a:xfrm>
            <a:off x="4572000" y="1940768"/>
            <a:ext cx="36004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4</a:t>
            </a:r>
            <a:endParaRPr lang="en-GB"/>
          </a:p>
        </p:txBody>
      </p:sp>
      <p:sp>
        <p:nvSpPr>
          <p:cNvPr id="9" name="Tekstboks 8"/>
          <p:cNvSpPr txBox="1"/>
          <p:nvPr/>
        </p:nvSpPr>
        <p:spPr>
          <a:xfrm>
            <a:off x="5004048" y="1827623"/>
            <a:ext cx="29755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5</a:t>
            </a:r>
            <a:endParaRPr lang="en-GB"/>
          </a:p>
        </p:txBody>
      </p:sp>
      <p:sp>
        <p:nvSpPr>
          <p:cNvPr id="10" name="Tekstboks 9"/>
          <p:cNvSpPr txBox="1"/>
          <p:nvPr/>
        </p:nvSpPr>
        <p:spPr>
          <a:xfrm>
            <a:off x="3248236" y="36357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1</a:t>
            </a:r>
            <a:endParaRPr lang="en-GB"/>
          </a:p>
        </p:txBody>
      </p:sp>
      <p:sp>
        <p:nvSpPr>
          <p:cNvPr id="11" name="Tekstboks 10"/>
          <p:cNvSpPr txBox="1"/>
          <p:nvPr/>
        </p:nvSpPr>
        <p:spPr>
          <a:xfrm>
            <a:off x="3680284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2</a:t>
            </a:r>
            <a:endParaRPr lang="en-GB"/>
          </a:p>
        </p:txBody>
      </p:sp>
      <p:sp>
        <p:nvSpPr>
          <p:cNvPr id="12" name="Tekstboks 11"/>
          <p:cNvSpPr txBox="1"/>
          <p:nvPr/>
        </p:nvSpPr>
        <p:spPr>
          <a:xfrm>
            <a:off x="4112332" y="33569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3</a:t>
            </a:r>
            <a:endParaRPr lang="en-GB"/>
          </a:p>
        </p:txBody>
      </p:sp>
      <p:sp>
        <p:nvSpPr>
          <p:cNvPr id="13" name="Tekstboks 12"/>
          <p:cNvSpPr txBox="1"/>
          <p:nvPr/>
        </p:nvSpPr>
        <p:spPr>
          <a:xfrm>
            <a:off x="4544380" y="3236912"/>
            <a:ext cx="36004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4</a:t>
            </a:r>
            <a:endParaRPr lang="en-GB"/>
          </a:p>
        </p:txBody>
      </p:sp>
      <p:sp>
        <p:nvSpPr>
          <p:cNvPr id="14" name="Tekstboks 13"/>
          <p:cNvSpPr txBox="1"/>
          <p:nvPr/>
        </p:nvSpPr>
        <p:spPr>
          <a:xfrm>
            <a:off x="4976428" y="3123767"/>
            <a:ext cx="29755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5</a:t>
            </a:r>
            <a:endParaRPr lang="en-GB"/>
          </a:p>
        </p:txBody>
      </p:sp>
      <p:sp>
        <p:nvSpPr>
          <p:cNvPr id="15" name="Tekstboks 14"/>
          <p:cNvSpPr txBox="1"/>
          <p:nvPr/>
        </p:nvSpPr>
        <p:spPr>
          <a:xfrm>
            <a:off x="3059832" y="5003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1</a:t>
            </a:r>
            <a:endParaRPr lang="en-GB"/>
          </a:p>
        </p:txBody>
      </p:sp>
      <p:sp>
        <p:nvSpPr>
          <p:cNvPr id="16" name="Tekstboks 15"/>
          <p:cNvSpPr txBox="1"/>
          <p:nvPr/>
        </p:nvSpPr>
        <p:spPr>
          <a:xfrm>
            <a:off x="3491880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2</a:t>
            </a:r>
            <a:endParaRPr lang="en-GB"/>
          </a:p>
        </p:txBody>
      </p:sp>
      <p:sp>
        <p:nvSpPr>
          <p:cNvPr id="17" name="Tekstboks 16"/>
          <p:cNvSpPr txBox="1"/>
          <p:nvPr/>
        </p:nvSpPr>
        <p:spPr>
          <a:xfrm>
            <a:off x="3923928" y="47251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3</a:t>
            </a:r>
            <a:endParaRPr lang="en-GB"/>
          </a:p>
        </p:txBody>
      </p:sp>
      <p:sp>
        <p:nvSpPr>
          <p:cNvPr id="18" name="Tekstboks 17"/>
          <p:cNvSpPr txBox="1"/>
          <p:nvPr/>
        </p:nvSpPr>
        <p:spPr>
          <a:xfrm>
            <a:off x="4355976" y="4605064"/>
            <a:ext cx="36004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4</a:t>
            </a:r>
            <a:endParaRPr lang="en-GB"/>
          </a:p>
        </p:txBody>
      </p:sp>
      <p:sp>
        <p:nvSpPr>
          <p:cNvPr id="19" name="Tekstboks 18"/>
          <p:cNvSpPr txBox="1"/>
          <p:nvPr/>
        </p:nvSpPr>
        <p:spPr>
          <a:xfrm>
            <a:off x="4788024" y="4491919"/>
            <a:ext cx="29755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5</a:t>
            </a:r>
            <a:endParaRPr lang="en-GB"/>
          </a:p>
        </p:txBody>
      </p:sp>
      <p:sp>
        <p:nvSpPr>
          <p:cNvPr id="20" name="Tekstboks 19"/>
          <p:cNvSpPr txBox="1"/>
          <p:nvPr/>
        </p:nvSpPr>
        <p:spPr>
          <a:xfrm>
            <a:off x="2195736" y="292494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mtClean="0"/>
              <a:t>SC</a:t>
            </a:r>
            <a:endParaRPr lang="en-GB"/>
          </a:p>
        </p:txBody>
      </p:sp>
      <p:sp>
        <p:nvSpPr>
          <p:cNvPr id="21" name="Tekstboks 20"/>
          <p:cNvSpPr txBox="1"/>
          <p:nvPr/>
        </p:nvSpPr>
        <p:spPr>
          <a:xfrm>
            <a:off x="2195736" y="4124128"/>
            <a:ext cx="46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mtClean="0"/>
              <a:t>OA</a:t>
            </a:r>
            <a:endParaRPr lang="en-GB"/>
          </a:p>
        </p:txBody>
      </p:sp>
      <p:sp>
        <p:nvSpPr>
          <p:cNvPr id="22" name="Tekstboks 21"/>
          <p:cNvSpPr txBox="1"/>
          <p:nvPr/>
        </p:nvSpPr>
        <p:spPr>
          <a:xfrm>
            <a:off x="2232356" y="5507940"/>
            <a:ext cx="4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mtClean="0"/>
              <a:t>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mtClean="0"/>
              <a:t>3D conceptual illustration of main categories of groundwater research classification and scientific output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15037" cy="445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05559" y="2118860"/>
            <a:ext cx="22322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i="1" u="sng" smtClean="0"/>
              <a:t>Societal challenges </a:t>
            </a:r>
            <a:endParaRPr lang="en-GB" b="1" i="1" u="sng"/>
          </a:p>
        </p:txBody>
      </p:sp>
      <p:sp>
        <p:nvSpPr>
          <p:cNvPr id="6" name="Tekstboks 5"/>
          <p:cNvSpPr txBox="1"/>
          <p:nvPr/>
        </p:nvSpPr>
        <p:spPr>
          <a:xfrm rot="20475135">
            <a:off x="906742" y="4866737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Mapping</a:t>
            </a:r>
            <a:endParaRPr lang="en-GB"/>
          </a:p>
        </p:txBody>
      </p:sp>
      <p:sp>
        <p:nvSpPr>
          <p:cNvPr id="7" name="Tekstboks 6"/>
          <p:cNvSpPr txBox="1"/>
          <p:nvPr/>
        </p:nvSpPr>
        <p:spPr>
          <a:xfrm>
            <a:off x="6812835" y="6326597"/>
            <a:ext cx="1728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i="1" u="sng" smtClean="0"/>
              <a:t>Research topics</a:t>
            </a:r>
            <a:endParaRPr lang="en-GB" b="1" i="1" u="sng"/>
          </a:p>
        </p:txBody>
      </p:sp>
      <p:sp>
        <p:nvSpPr>
          <p:cNvPr id="8" name="Tekstboks 7"/>
          <p:cNvSpPr txBox="1"/>
          <p:nvPr/>
        </p:nvSpPr>
        <p:spPr>
          <a:xfrm>
            <a:off x="107504" y="2987660"/>
            <a:ext cx="24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Climate &amp; environ. </a:t>
            </a:r>
            <a:endParaRPr lang="en-GB"/>
          </a:p>
        </p:txBody>
      </p:sp>
      <p:sp>
        <p:nvSpPr>
          <p:cNvPr id="9" name="Tekstboks 8"/>
          <p:cNvSpPr txBox="1"/>
          <p:nvPr/>
        </p:nvSpPr>
        <p:spPr>
          <a:xfrm>
            <a:off x="907114" y="3380628"/>
            <a:ext cx="106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Energy</a:t>
            </a:r>
            <a:endParaRPr lang="en-GB"/>
          </a:p>
        </p:txBody>
      </p:sp>
      <p:sp>
        <p:nvSpPr>
          <p:cNvPr id="10" name="Tekstboks 9"/>
          <p:cNvSpPr txBox="1"/>
          <p:nvPr/>
        </p:nvSpPr>
        <p:spPr>
          <a:xfrm>
            <a:off x="1185156" y="3749960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food</a:t>
            </a:r>
            <a:endParaRPr lang="en-GB"/>
          </a:p>
        </p:txBody>
      </p:sp>
      <p:sp>
        <p:nvSpPr>
          <p:cNvPr id="11" name="Tekstboks 10"/>
          <p:cNvSpPr txBox="1"/>
          <p:nvPr/>
        </p:nvSpPr>
        <p:spPr>
          <a:xfrm>
            <a:off x="1032756" y="41767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health</a:t>
            </a:r>
            <a:endParaRPr lang="en-GB"/>
          </a:p>
        </p:txBody>
      </p:sp>
      <p:sp>
        <p:nvSpPr>
          <p:cNvPr id="12" name="Tekstboks 11"/>
          <p:cNvSpPr txBox="1"/>
          <p:nvPr/>
        </p:nvSpPr>
        <p:spPr>
          <a:xfrm>
            <a:off x="107504" y="25556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Policy &amp; innovation</a:t>
            </a:r>
            <a:endParaRPr lang="en-GB"/>
          </a:p>
        </p:txBody>
      </p:sp>
      <p:sp>
        <p:nvSpPr>
          <p:cNvPr id="13" name="Tekstboks 12"/>
          <p:cNvSpPr txBox="1"/>
          <p:nvPr/>
        </p:nvSpPr>
        <p:spPr>
          <a:xfrm rot="20460000">
            <a:off x="1407811" y="5539932"/>
            <a:ext cx="11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modelling</a:t>
            </a:r>
            <a:endParaRPr lang="en-GB"/>
          </a:p>
        </p:txBody>
      </p:sp>
      <p:sp>
        <p:nvSpPr>
          <p:cNvPr id="14" name="Tekstboks 13"/>
          <p:cNvSpPr txBox="1"/>
          <p:nvPr/>
        </p:nvSpPr>
        <p:spPr>
          <a:xfrm rot="20460000">
            <a:off x="1190294" y="5145337"/>
            <a:ext cx="129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monitoring</a:t>
            </a:r>
            <a:endParaRPr lang="en-GB"/>
          </a:p>
        </p:txBody>
      </p:sp>
      <p:sp>
        <p:nvSpPr>
          <p:cNvPr id="15" name="Tekstboks 14"/>
          <p:cNvSpPr txBox="1"/>
          <p:nvPr/>
        </p:nvSpPr>
        <p:spPr>
          <a:xfrm rot="20460000">
            <a:off x="2044345" y="560395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Water supply</a:t>
            </a:r>
            <a:endParaRPr lang="en-GB"/>
          </a:p>
        </p:txBody>
      </p:sp>
      <p:sp>
        <p:nvSpPr>
          <p:cNvPr id="16" name="Tekstboks 15"/>
          <p:cNvSpPr txBox="1"/>
          <p:nvPr/>
        </p:nvSpPr>
        <p:spPr>
          <a:xfrm>
            <a:off x="42156" y="5589240"/>
            <a:ext cx="14335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i="1" u="sng" smtClean="0"/>
              <a:t>Operational </a:t>
            </a:r>
          </a:p>
          <a:p>
            <a:r>
              <a:rPr lang="da-DK" b="1" i="1" u="sng" smtClean="0"/>
              <a:t>actions</a:t>
            </a:r>
            <a:endParaRPr lang="en-GB" b="1" i="1" u="sng"/>
          </a:p>
        </p:txBody>
      </p:sp>
      <p:sp>
        <p:nvSpPr>
          <p:cNvPr id="17" name="Tekstboks 16"/>
          <p:cNvSpPr txBox="1"/>
          <p:nvPr/>
        </p:nvSpPr>
        <p:spPr>
          <a:xfrm rot="20464654">
            <a:off x="2196168" y="601321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Operational actions</a:t>
            </a:r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4644008" y="580526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ktangel 18"/>
          <p:cNvSpPr/>
          <p:nvPr/>
        </p:nvSpPr>
        <p:spPr>
          <a:xfrm>
            <a:off x="4796408" y="595766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ktangel 20"/>
          <p:cNvSpPr/>
          <p:nvPr/>
        </p:nvSpPr>
        <p:spPr>
          <a:xfrm>
            <a:off x="5364088" y="5589240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ktangel 21"/>
          <p:cNvSpPr/>
          <p:nvPr/>
        </p:nvSpPr>
        <p:spPr>
          <a:xfrm>
            <a:off x="6156176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ktangel 22"/>
          <p:cNvSpPr/>
          <p:nvPr/>
        </p:nvSpPr>
        <p:spPr>
          <a:xfrm>
            <a:off x="6804248" y="5157192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boks 26"/>
          <p:cNvSpPr txBox="1"/>
          <p:nvPr/>
        </p:nvSpPr>
        <p:spPr>
          <a:xfrm rot="2700000">
            <a:off x="7004593" y="5571678"/>
            <a:ext cx="180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Math &amp; phys</a:t>
            </a:r>
            <a:endParaRPr lang="en-GB"/>
          </a:p>
        </p:txBody>
      </p:sp>
      <p:sp>
        <p:nvSpPr>
          <p:cNvPr id="28" name="Tekstboks 27"/>
          <p:cNvSpPr txBox="1"/>
          <p:nvPr/>
        </p:nvSpPr>
        <p:spPr>
          <a:xfrm rot="2700000">
            <a:off x="5652263" y="6061030"/>
            <a:ext cx="180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Geography</a:t>
            </a:r>
            <a:endParaRPr lang="en-GB"/>
          </a:p>
        </p:txBody>
      </p:sp>
      <p:sp>
        <p:nvSpPr>
          <p:cNvPr id="29" name="Tekstboks 28"/>
          <p:cNvSpPr txBox="1"/>
          <p:nvPr/>
        </p:nvSpPr>
        <p:spPr>
          <a:xfrm rot="2700000">
            <a:off x="4914233" y="6288904"/>
            <a:ext cx="180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Chemistry</a:t>
            </a:r>
            <a:endParaRPr lang="en-GB"/>
          </a:p>
        </p:txBody>
      </p:sp>
      <p:sp>
        <p:nvSpPr>
          <p:cNvPr id="30" name="Tekstboks 29"/>
          <p:cNvSpPr txBox="1"/>
          <p:nvPr/>
        </p:nvSpPr>
        <p:spPr>
          <a:xfrm rot="2700000">
            <a:off x="4357177" y="6202844"/>
            <a:ext cx="10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Biology</a:t>
            </a:r>
            <a:endParaRPr lang="en-GB"/>
          </a:p>
        </p:txBody>
      </p:sp>
      <p:sp>
        <p:nvSpPr>
          <p:cNvPr id="31" name="Tekstboks 30"/>
          <p:cNvSpPr txBox="1"/>
          <p:nvPr/>
        </p:nvSpPr>
        <p:spPr>
          <a:xfrm rot="2700000">
            <a:off x="6500023" y="5562580"/>
            <a:ext cx="10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Geology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982</Words>
  <Application>Microsoft Office PowerPoint</Application>
  <PresentationFormat>Skærmshow (4:3)</PresentationFormat>
  <Paragraphs>226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Aims of the project (2015-2017)</vt:lpstr>
      <vt:lpstr>Project organisation</vt:lpstr>
      <vt:lpstr>Added values of KINDRA EIGR: </vt:lpstr>
      <vt:lpstr>How to classify groundwater research? </vt:lpstr>
      <vt:lpstr>More than 200 main keywords were selected from:</vt:lpstr>
      <vt:lpstr>How to classify groundwater research (in Europe)?</vt:lpstr>
      <vt:lpstr>Definition of main categories for groundwater research classification</vt:lpstr>
      <vt:lpstr>3D conceptual illustration of main categories of groundwater research classification and scientific output</vt:lpstr>
      <vt:lpstr>Example: 2D PLOT FOR SC1: HEALTH</vt:lpstr>
      <vt:lpstr>PowerPoint-præsentation</vt:lpstr>
      <vt:lpstr>The EIGR is initially populated by the following national experts of the EFG: </vt:lpstr>
      <vt:lpstr>Resource types for population of the EIGR (only metadata):</vt:lpstr>
      <vt:lpstr> Classification of ‘research’ and ‘knowledge’ based on the degree of Quality Assurance </vt:lpstr>
      <vt:lpstr> The EIGR user interface - for groundwater research upload and  viewing </vt:lpstr>
      <vt:lpstr>Thank You </vt:lpstr>
    </vt:vector>
  </TitlesOfParts>
  <Company>GEUS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Hinsby, Klaus</dc:creator>
  <cp:lastModifiedBy>Hinsby, Klaus</cp:lastModifiedBy>
  <cp:revision>82</cp:revision>
  <dcterms:created xsi:type="dcterms:W3CDTF">2016-02-04T06:11:05Z</dcterms:created>
  <dcterms:modified xsi:type="dcterms:W3CDTF">2016-04-13T12:25:26Z</dcterms:modified>
</cp:coreProperties>
</file>